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7843776-E775-4404-BCB0-1A01116F872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632FC37-7DD4-4E04-B1BD-E3466296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3776-E775-4404-BCB0-1A01116F872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FC37-7DD4-4E04-B1BD-E3466296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3776-E775-4404-BCB0-1A01116F872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FC37-7DD4-4E04-B1BD-E3466296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7843776-E775-4404-BCB0-1A01116F872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FC37-7DD4-4E04-B1BD-E3466296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7843776-E775-4404-BCB0-1A01116F872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632FC37-7DD4-4E04-B1BD-E3466296349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843776-E775-4404-BCB0-1A01116F872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32FC37-7DD4-4E04-B1BD-E3466296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7843776-E775-4404-BCB0-1A01116F872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632FC37-7DD4-4E04-B1BD-E3466296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3776-E775-4404-BCB0-1A01116F872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FC37-7DD4-4E04-B1BD-E3466296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843776-E775-4404-BCB0-1A01116F872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32FC37-7DD4-4E04-B1BD-E3466296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7843776-E775-4404-BCB0-1A01116F872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632FC37-7DD4-4E04-B1BD-E3466296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7843776-E775-4404-BCB0-1A01116F872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632FC37-7DD4-4E04-B1BD-E3466296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7843776-E775-4404-BCB0-1A01116F8729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632FC37-7DD4-4E04-B1BD-E3466296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91;&#1089;&#1103;\Desktop\&#1040;&#1093;%20&#1074;&#1099;%20&#1089;&#1077;&#1085;&#1080;\&#1074;&#1099;&#1087;.2-&#1042;&#1077;&#1089;&#1077;&#1083;&#1099;&#1081;%20&#1084;&#1091;&#1079;&#1099;&#1082;&#1072;&#1085;&#1090;\&#1042;&#1077;&#1089;&#1077;&#1083;&#1099;&#1081;%20&#1084;&#1091;&#1079;&#1099;&#1082;&#1072;&#1085;&#1090;\29%20-%20&#1057;&#1080;&#1085;&#1080;&#1095;&#1082;&#1072;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53;&#1072;&#1090;&#1091;&#1089;&#1103;\Desktop\29%20&#1044;&#1086;&#1088;&#1086;&#1078;&#1082;&#1072;%2029.mp3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428605"/>
            <a:ext cx="8062912" cy="1357321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ОБУЧЕНИЕ ПЕНИЮ В РАЗНЫХ ПО ВОЗРАСТУ ГРУППАХ.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785926"/>
            <a:ext cx="8062912" cy="2216954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3600" b="1" dirty="0" smtClean="0"/>
              <a:t>ПЕСЕННЫЙ РЕПЕРТУАР И ТРЕБОВАНИЯ К ЕГО ПОДБОРУ.</a:t>
            </a:r>
          </a:p>
          <a:p>
            <a:endParaRPr lang="ru-RU" dirty="0"/>
          </a:p>
        </p:txBody>
      </p:sp>
      <p:pic>
        <p:nvPicPr>
          <p:cNvPr id="4" name="Рисунок 3" descr="b008j4bp_640_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429000"/>
            <a:ext cx="6143668" cy="3071834"/>
          </a:xfrm>
          <a:prstGeom prst="rect">
            <a:avLst/>
          </a:prstGeo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по обучению пению в средней группе следующие: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882808"/>
            <a:ext cx="5543560" cy="457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учить детей петь выразительно, естественным голосом, без напряжения;</a:t>
            </a:r>
          </a:p>
          <a:p>
            <a:r>
              <a:rPr lang="ru-RU" dirty="0" smtClean="0"/>
              <a:t>петь протяжно, брать дыхание между короткими музыкальными фразами;</a:t>
            </a:r>
          </a:p>
          <a:p>
            <a:r>
              <a:rPr lang="ru-RU" dirty="0" smtClean="0"/>
              <a:t>произносить слова внятно, правильно;</a:t>
            </a:r>
          </a:p>
          <a:p>
            <a:r>
              <a:rPr lang="ru-RU" dirty="0" smtClean="0"/>
              <a:t>учить вместе начинать и заканчивать песню, интонационно точно исполнять мелодию, прислушиваться к голосам других детей;</a:t>
            </a:r>
          </a:p>
          <a:p>
            <a:r>
              <a:rPr lang="ru-RU" dirty="0" smtClean="0"/>
              <a:t>петь в сопровождении инструмента и без него.</a:t>
            </a:r>
          </a:p>
          <a:p>
            <a:endParaRPr lang="ru-RU" dirty="0"/>
          </a:p>
        </p:txBody>
      </p:sp>
      <p:pic>
        <p:nvPicPr>
          <p:cNvPr id="5" name="Рисунок 4" descr="1919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3286116" cy="500066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Шестой год жизни. 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82808"/>
            <a:ext cx="8472518" cy="4572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В этом возрасте дети уже имеют определенный музыкаль­ный опыт. </a:t>
            </a:r>
          </a:p>
          <a:p>
            <a:r>
              <a:rPr lang="ru-RU" dirty="0" smtClean="0"/>
              <a:t>Появляются элементы творчества в пении, музыкальных играх, плясках.</a:t>
            </a:r>
          </a:p>
          <a:p>
            <a:r>
              <a:rPr lang="ru-RU" dirty="0" smtClean="0"/>
              <a:t> Развивается способность анализировать песни и инструментальные музыкальные произведения. </a:t>
            </a:r>
          </a:p>
          <a:p>
            <a:r>
              <a:rPr lang="ru-RU" dirty="0" smtClean="0"/>
              <a:t>Совершенствуется дыхание, развивается голос, расширяется его диапазон.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Обучая пению детей старшей группы, педагог выполняет следующие 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приучает детей к выразительному пению без напряжения, легким звуком, плавно;</a:t>
            </a:r>
          </a:p>
          <a:p>
            <a:r>
              <a:rPr lang="ru-RU" dirty="0" smtClean="0"/>
              <a:t>приучает брать дыхание между музыкальными фразами;</a:t>
            </a:r>
          </a:p>
          <a:p>
            <a:r>
              <a:rPr lang="ru-RU" dirty="0" smtClean="0"/>
              <a:t>продолжает учить отчетливо произносить слова;</a:t>
            </a:r>
          </a:p>
          <a:p>
            <a:r>
              <a:rPr lang="ru-RU" dirty="0" smtClean="0"/>
              <a:t>учит одновременно начинать и заканчивать песню, выразительно передавать характер мелодии, петь со взрослыми без инструментального сопровождения и самостоятельно с сопровождением;</a:t>
            </a:r>
          </a:p>
          <a:p>
            <a:r>
              <a:rPr lang="ru-RU" dirty="0" smtClean="0"/>
              <a:t>учит петь хором и индивидуально в диапазоне ре-си первой октавы;</a:t>
            </a:r>
          </a:p>
          <a:p>
            <a:r>
              <a:rPr lang="ru-RU" dirty="0" smtClean="0"/>
              <a:t>побуждает вспоминать и петь ранее выученные песни; отличать на слух интонационно точное и фальшивое пение, </a:t>
            </a:r>
          </a:p>
          <a:p>
            <a:r>
              <a:rPr lang="ru-RU" dirty="0" smtClean="0"/>
              <a:t>сохранять во время пения правильную позу - сидеть прямо со свободным положением головы и корпуса.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99032"/>
          </a:xfrm>
        </p:spPr>
        <p:txBody>
          <a:bodyPr/>
          <a:lstStyle/>
          <a:p>
            <a:r>
              <a:rPr lang="ru-RU" b="1" u="sng" dirty="0" smtClean="0"/>
              <a:t>Седьмой год жизни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У детей этого года развиты музыкальный вкус и восприимчивость к оттенкам музыкальной выразительности.</a:t>
            </a:r>
          </a:p>
          <a:p>
            <a:r>
              <a:rPr lang="ru-RU" dirty="0" smtClean="0"/>
              <a:t> Ребенок может различать направление движения мелодии, понижение и повышение звуков, звуки различные по высоте и длительности, смену темпов в пении. </a:t>
            </a:r>
          </a:p>
          <a:p>
            <a:r>
              <a:rPr lang="ru-RU" dirty="0" smtClean="0"/>
              <a:t>Песенный репертуар для детей этого возраста становится очень разнообразным по тематике, ярким и красочным по средствам выразительности. </a:t>
            </a:r>
          </a:p>
          <a:p>
            <a:r>
              <a:rPr lang="ru-RU" dirty="0" smtClean="0"/>
              <a:t>Возрастают певческие возможности детей. </a:t>
            </a:r>
          </a:p>
          <a:p>
            <a:r>
              <a:rPr lang="ru-RU" dirty="0" smtClean="0"/>
              <a:t>Диапазон песен расширяется от до первой до ре второй октавы.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5982" y="642918"/>
            <a:ext cx="12930278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-150" dirty="0" smtClean="0"/>
              <a:t>в подготовительной к школе группе детей обучают: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929222"/>
          </a:xfrm>
          <a:scene3d>
            <a:camera prst="perspectiveContrastingRightFacing"/>
            <a:lightRig rig="threePt" dir="t"/>
          </a:scene3d>
        </p:spPr>
        <p:txBody>
          <a:bodyPr numCol="2">
            <a:normAutofit fontScale="62500" lnSpcReduction="20000"/>
          </a:bodyPr>
          <a:lstStyle/>
          <a:p>
            <a:r>
              <a:rPr lang="ru-RU" dirty="0" smtClean="0"/>
              <a:t>выразительному пению: звонкости, напевности, легкости звучания;</a:t>
            </a:r>
          </a:p>
          <a:p>
            <a:r>
              <a:rPr lang="ru-RU" dirty="0" smtClean="0"/>
              <a:t>правильному дыханию, удержанию его до конца фраз;</a:t>
            </a:r>
          </a:p>
          <a:p>
            <a:r>
              <a:rPr lang="ru-RU" dirty="0" smtClean="0"/>
              <a:t>отчетливости дикции;</a:t>
            </a:r>
          </a:p>
          <a:p>
            <a:r>
              <a:rPr lang="ru-RU" dirty="0" smtClean="0"/>
              <a:t>всем правилам ансамблевого пения;</a:t>
            </a:r>
          </a:p>
          <a:p>
            <a:r>
              <a:rPr lang="ru-RU" dirty="0" smtClean="0"/>
              <a:t>дети должны также выразительно петь песни из репертуара предыдущих групп с сопровождением и без него;</a:t>
            </a:r>
          </a:p>
          <a:p>
            <a:r>
              <a:rPr lang="ru-RU" dirty="0" smtClean="0"/>
              <a:t>различению движения мелодии вверх и вниз, долгих и коротких звуков; детей знакомят с названием нот, объясняют принципы их размещения на нотоносце;</a:t>
            </a:r>
          </a:p>
          <a:p>
            <a:endParaRPr lang="ru-RU" dirty="0" smtClean="0"/>
          </a:p>
          <a:p>
            <a:r>
              <a:rPr lang="ru-RU" dirty="0" smtClean="0"/>
              <a:t>импровизация звукоподражаний («ау», «ку-ку») и </a:t>
            </a:r>
            <a:r>
              <a:rPr lang="ru-RU" dirty="0" err="1" smtClean="0"/>
              <a:t>попевок</a:t>
            </a:r>
            <a:r>
              <a:rPr lang="ru-RU" dirty="0" smtClean="0"/>
              <a:t> на основе хорошо усвоенных певческих навыков;</a:t>
            </a:r>
          </a:p>
          <a:p>
            <a:r>
              <a:rPr lang="ru-RU" dirty="0" smtClean="0"/>
              <a:t>коллективному и индивидуальному пению с сохранением правильной осанки.</a:t>
            </a:r>
          </a:p>
          <a:p>
            <a:r>
              <a:rPr lang="ru-RU" dirty="0" smtClean="0"/>
              <a:t>Особенное внимание следует обратить на охрану детских голосов - предостерегать детей от громкого и длительного пения, от увлечения песнями из репертуара взрослых.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5786446" cy="1024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Методика работы в основном направлена на то, чтобы как можно лучше развить в детях самостоятельность, активность, инициативу, осознанность в восприятии и исполнении музыкального произведения.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  Песни поются всей группой, подгруппами, индивидуально, по ролям, по музыкальным фразам, по куплетам поочередно, каждой подкупной и т. д.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  Добиваясь интонационно и ритмически точного исполнения мелодии, педагог всегда обращает внимание на трудные мотивы, фразы и работает над ними. Часто перед исполнением песни он дает тонику на инструменте для ладовой настройки.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000" b="1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В процессе обучения применяет дирижерские жесты.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reno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0"/>
            <a:ext cx="428628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714644"/>
          </a:xfrm>
        </p:spPr>
        <p:txBody>
          <a:bodyPr>
            <a:normAutofit/>
          </a:bodyPr>
          <a:lstStyle/>
          <a:p>
            <a:r>
              <a:rPr lang="ru-RU" dirty="0" smtClean="0"/>
              <a:t>ПЕСЕННЫЙ РЕПЕРТУАР И ТРЕБОВАНИЯ К ЕГО ПОДБОРУ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b008j4bp_640_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928934"/>
            <a:ext cx="7572428" cy="392906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81000" y="2285992"/>
            <a:ext cx="8405842" cy="428628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Песенный репертуар для детей должен состоять из высокохудожественных произведений, имеющих большое воспитательное и познавательное значение. 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Слушая и исполняя песни, ребенок эмоционально откликается на них, воспринимает их художественные образы, осмысливает содержание в целом. 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Все это углубляет его представления об окружающей жизни. В музыкальных образах воплощаются близкие, интересные детям события, явления природы, общественной жизни. 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Песни, воздействуя на чувства, вызывают определенное отношение к тому, что в них передано.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Рисунок 11" descr="b68d7b081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0"/>
            <a:ext cx="3786214" cy="235742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57166"/>
            <a:ext cx="8786842" cy="2786082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effectLst/>
                <a:latin typeface="+mn-lt"/>
              </a:rPr>
              <a:t>Ребенок не раз обращал внимание на сезонные изменения в природе: он замечал пожелтевшие листья, хмурое небо, ранние закаты. </a:t>
            </a:r>
            <a:endParaRPr lang="ru-RU" sz="5400" dirty="0">
              <a:effectLst/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4" y="3429000"/>
            <a:ext cx="8062912" cy="21431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Слушая песню Т.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Попатенко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слова Н. Найденовой «Листья золотые», дети вспоминают листопад, дорожки, покрытые золотым ковром, букеты из желтых, красных листочков, принесенные в детский сад. 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40005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+mn-lt"/>
              </a:rPr>
              <a:t> </a:t>
            </a:r>
            <a:r>
              <a:rPr lang="ru-RU" sz="3100" b="1" dirty="0" smtClean="0">
                <a:latin typeface="+mn-lt"/>
              </a:rPr>
              <a:t>Очень любят дети музыкальные произведения, возникшие на основе интонаций, взятых из окружающей жизни.</a:t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 С особым удовольствием они прислушиваются в мелодии к хорошо знакомым им интонациям кукования кукушки, построенным на интервале большой терции. Обращают внимание на изобразительные моменты, передающие щебет птиц.</a:t>
            </a:r>
            <a:endParaRPr lang="ru-RU" sz="27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18113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Примером может служить песня М. </a:t>
            </a:r>
            <a:r>
              <a:rPr lang="ru-RU" dirty="0" err="1" smtClean="0"/>
              <a:t>Красева</a:t>
            </a:r>
            <a:r>
              <a:rPr lang="ru-RU" dirty="0" smtClean="0"/>
              <a:t> «Синичка». Она построена в форме вопросов и ответов. Дети спрашивают синичку, где она была, а синичка им отвечает. </a:t>
            </a:r>
            <a:endParaRPr lang="ru-RU" dirty="0"/>
          </a:p>
        </p:txBody>
      </p:sp>
      <p:pic>
        <p:nvPicPr>
          <p:cNvPr id="4" name="29 - Сини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43900" y="5929330"/>
            <a:ext cx="661990" cy="78581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8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ОБУЧЕНИЕ ПЕНИЮ В РАЗНЫХ ПО ВОЗРАСТУ ГРУППАХ.</a:t>
            </a:r>
            <a:endParaRPr lang="ru-RU" b="1" dirty="0"/>
          </a:p>
        </p:txBody>
      </p:sp>
      <p:pic>
        <p:nvPicPr>
          <p:cNvPr id="4" name="Содержимое 3" descr="bab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3929090" cy="4357718"/>
          </a:xfr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Пение сопровождает жизнь ребенка с самого раннего возраста.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928670"/>
            <a:ext cx="8477280" cy="22145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Дети любят песни, в которых слышат имитации звучания знакомых инструментов: барабана, трубы, струнных.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4214818"/>
            <a:ext cx="8286808" cy="22860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Например, в песне М. </a:t>
            </a:r>
            <a:r>
              <a:rPr lang="ru-RU" sz="2800" dirty="0" err="1" smtClean="0"/>
              <a:t>Красева</a:t>
            </a:r>
            <a:r>
              <a:rPr lang="ru-RU" sz="2800" dirty="0" smtClean="0"/>
              <a:t> «Петя-барабанщик» есть отдельные фрагменты, где слышен бой барабана. </a:t>
            </a:r>
            <a:endParaRPr lang="ru-RU" sz="2800" dirty="0"/>
          </a:p>
        </p:txBody>
      </p:sp>
      <p:pic>
        <p:nvPicPr>
          <p:cNvPr id="6" name="29 Дорожка 2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305716" y="5572140"/>
            <a:ext cx="1266812" cy="100304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54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8756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Основное в музыке - выражение чувств, настроений, эмоций.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85992"/>
            <a:ext cx="4900618" cy="4168816"/>
          </a:xfrm>
        </p:spPr>
        <p:txBody>
          <a:bodyPr/>
          <a:lstStyle/>
          <a:p>
            <a:r>
              <a:rPr lang="ru-RU" dirty="0" smtClean="0"/>
              <a:t>Воздействуя песней на чувства ребенка, педагог воспитывает у него эмоционально положительное отношение к действительности.</a:t>
            </a:r>
          </a:p>
          <a:p>
            <a:endParaRPr lang="ru-RU" dirty="0"/>
          </a:p>
        </p:txBody>
      </p:sp>
      <p:pic>
        <p:nvPicPr>
          <p:cNvPr id="6" name="Рисунок 5" descr="_file4c0ca96299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357430"/>
            <a:ext cx="3048000" cy="4064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0544" y="0"/>
            <a:ext cx="8062912" cy="450057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14282" y="500042"/>
            <a:ext cx="4929222" cy="578647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3200" b="1" dirty="0" smtClean="0"/>
              <a:t>Репертуар детских песен должен быть разнообразным по тематике, </a:t>
            </a:r>
          </a:p>
          <a:p>
            <a:pPr algn="l">
              <a:lnSpc>
                <a:spcPct val="12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3200" b="1" dirty="0" smtClean="0"/>
              <a:t>включать песни о природе,</a:t>
            </a:r>
          </a:p>
          <a:p>
            <a:pPr algn="l">
              <a:lnSpc>
                <a:spcPct val="12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3200" b="1" dirty="0" smtClean="0"/>
              <a:t> труде детей, </a:t>
            </a:r>
          </a:p>
          <a:p>
            <a:pPr algn="l">
              <a:lnSpc>
                <a:spcPct val="12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3200" b="1" dirty="0" smtClean="0"/>
              <a:t>детском саде, </a:t>
            </a:r>
          </a:p>
          <a:p>
            <a:pPr algn="l">
              <a:lnSpc>
                <a:spcPct val="12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3200" b="1" dirty="0" smtClean="0"/>
              <a:t>школе, </a:t>
            </a:r>
          </a:p>
          <a:p>
            <a:pPr algn="l">
              <a:lnSpc>
                <a:spcPct val="12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3200" b="1" dirty="0" smtClean="0"/>
              <a:t>временах года;</a:t>
            </a:r>
          </a:p>
          <a:p>
            <a:pPr algn="l">
              <a:lnSpc>
                <a:spcPct val="12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3200" b="1" dirty="0" smtClean="0"/>
              <a:t> шуточные, </a:t>
            </a:r>
          </a:p>
          <a:p>
            <a:pPr algn="l">
              <a:lnSpc>
                <a:spcPct val="12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3200" b="1" dirty="0" smtClean="0"/>
              <a:t>игровые, </a:t>
            </a:r>
          </a:p>
          <a:p>
            <a:pPr algn="l">
              <a:lnSpc>
                <a:spcPct val="12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3200" b="1" dirty="0" smtClean="0"/>
              <a:t>праздничные, </a:t>
            </a:r>
          </a:p>
          <a:p>
            <a:pPr algn="l">
              <a:lnSpc>
                <a:spcPct val="12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3200" b="1" dirty="0" smtClean="0"/>
              <a:t>песни на общественную тематику</a:t>
            </a:r>
            <a:r>
              <a:rPr lang="ru-RU" sz="3600" dirty="0" smtClean="0"/>
              <a:t>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886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Песни, которые предлагаются детям во всех группах, должны быть высокохудожественными, познавательными в отношении содержания текста.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95450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Мелодии песен должны быть простые, ярки и разнообразные по характеру.</a:t>
            </a:r>
          </a:p>
          <a:p>
            <a:r>
              <a:rPr lang="ru-RU" dirty="0" smtClean="0"/>
              <a:t>Тематика песен разнообразная, но близкая и понятная детям.</a:t>
            </a:r>
          </a:p>
          <a:p>
            <a:r>
              <a:rPr lang="ru-RU" dirty="0" smtClean="0"/>
              <a:t>Мелодии песен должны соответствовать вокальным возможностям детей с точки зрения диапазона, который не должен превышать указанного в программе воспитания в детском саду.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85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При выборе песен музыкальный руководитель преследует, прежде всего,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116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воспитательные и образовательные задачи, чтобы вызвать у детей любовь к Родине, природе, родителям, детскому саду и т. д. </a:t>
            </a:r>
          </a:p>
          <a:p>
            <a:r>
              <a:rPr lang="ru-RU" dirty="0" smtClean="0"/>
              <a:t>Одновременно педагог учитывает те вокальные навыки, которые можно привить при помощи той или иной песни. </a:t>
            </a:r>
          </a:p>
          <a:p>
            <a:r>
              <a:rPr lang="ru-RU" dirty="0" smtClean="0"/>
              <a:t>Выбирая песню, надо исходить не только из одного литературного текста, но принимать во внимание характер и строение мелодии, доступность ее для данной группы детей. </a:t>
            </a:r>
          </a:p>
          <a:p>
            <a:r>
              <a:rPr lang="ru-RU" dirty="0" smtClean="0"/>
              <a:t>Необходимо учитывать и общее музыкальное развитие детей. 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Песни должны отвечать дидактическим требованиям: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доступности, систематичности и последовательности, сознательности, активности. </a:t>
            </a:r>
          </a:p>
          <a:p>
            <a:r>
              <a:rPr lang="ru-RU" dirty="0" smtClean="0"/>
              <a:t>А именно: постепенное усложнение песен должно идти от более легких к более трудным по мелодии, гармонизации, структуре. </a:t>
            </a:r>
          </a:p>
          <a:p>
            <a:r>
              <a:rPr lang="ru-RU" dirty="0" smtClean="0"/>
              <a:t>Дети должны осмыслить содержание текста и требования к исполнению песни, уметь исполнить песни самостоятельно - соло и хором.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58072" cy="152367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При выборе песен надо исходить из: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5000628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плана педагогической работы;</a:t>
            </a:r>
          </a:p>
          <a:p>
            <a:r>
              <a:rPr lang="ru-RU" dirty="0" smtClean="0"/>
              <a:t>интересов детей, которыми они живут в данное время;</a:t>
            </a:r>
          </a:p>
          <a:p>
            <a:r>
              <a:rPr lang="ru-RU" dirty="0" smtClean="0"/>
              <a:t>доступности детскому восприятию выраженных в песне чувств.</a:t>
            </a:r>
          </a:p>
          <a:p>
            <a:endParaRPr lang="ru-RU" dirty="0"/>
          </a:p>
        </p:txBody>
      </p:sp>
      <p:pic>
        <p:nvPicPr>
          <p:cNvPr id="6" name="Рисунок 5" descr="655_5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928670"/>
            <a:ext cx="4643470" cy="573881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244712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Спасибо </a:t>
            </a:r>
            <a:br>
              <a:rPr lang="ru-RU" sz="4000" b="1" dirty="0" smtClean="0"/>
            </a:br>
            <a:r>
              <a:rPr lang="ru-RU" sz="4000" b="1" dirty="0" smtClean="0"/>
              <a:t>за </a:t>
            </a:r>
            <a:br>
              <a:rPr lang="ru-RU" sz="4000" b="1" dirty="0" smtClean="0"/>
            </a:br>
            <a:r>
              <a:rPr lang="ru-RU" sz="4000" b="1" dirty="0" smtClean="0"/>
              <a:t>внимание!!!</a:t>
            </a:r>
            <a:endParaRPr lang="ru-RU" sz="4000" b="1" dirty="0"/>
          </a:p>
        </p:txBody>
      </p:sp>
    </p:spTree>
  </p:cSld>
  <p:clrMapOvr>
    <a:masterClrMapping/>
  </p:clrMapOvr>
  <p:transition>
    <p:zoom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Первый год жизни. 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7972452" cy="457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Задачи музыкального воспитания </a:t>
            </a:r>
          </a:p>
          <a:p>
            <a:r>
              <a:rPr lang="ru-RU" sz="3200" b="1" i="1" dirty="0" smtClean="0"/>
              <a:t>по пению,</a:t>
            </a:r>
          </a:p>
          <a:p>
            <a:r>
              <a:rPr lang="ru-RU" sz="3200" b="1" i="1" dirty="0" smtClean="0"/>
              <a:t>слушанию музыки  </a:t>
            </a:r>
          </a:p>
          <a:p>
            <a:r>
              <a:rPr lang="ru-RU" sz="3200" b="1" i="1" dirty="0" smtClean="0"/>
              <a:t>музыкально-ритмическому движению </a:t>
            </a:r>
          </a:p>
          <a:p>
            <a:pPr algn="ctr">
              <a:buNone/>
            </a:pPr>
            <a:r>
              <a:rPr lang="ru-RU" sz="3200" b="1" i="1" dirty="0" smtClean="0"/>
              <a:t>  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для это­го возраста не разграничиваются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r>
              <a:rPr lang="ru-RU" b="1" u="sng" dirty="0" smtClean="0"/>
              <a:t>Второй год жизни. 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000628" cy="5143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Ребенок второго года жизни </a:t>
            </a:r>
          </a:p>
          <a:p>
            <a:r>
              <a:rPr lang="ru-RU" b="1" dirty="0" smtClean="0"/>
              <a:t>эмоционально отзывчив; </a:t>
            </a:r>
          </a:p>
          <a:p>
            <a:r>
              <a:rPr lang="ru-RU" b="1" dirty="0" smtClean="0"/>
              <a:t>у него появляются простейшие певческие интонации, </a:t>
            </a:r>
          </a:p>
          <a:p>
            <a:r>
              <a:rPr lang="ru-RU" b="1" dirty="0" smtClean="0"/>
              <a:t>он может </a:t>
            </a:r>
            <a:r>
              <a:rPr lang="ru-RU" b="1" dirty="0" err="1" smtClean="0"/>
              <a:t>пропевать</a:t>
            </a:r>
            <a:r>
              <a:rPr lang="ru-RU" b="1" dirty="0" smtClean="0"/>
              <a:t> отдельные слоги.</a:t>
            </a:r>
          </a:p>
          <a:p>
            <a:endParaRPr lang="ru-RU" dirty="0"/>
          </a:p>
        </p:txBody>
      </p:sp>
      <p:pic>
        <p:nvPicPr>
          <p:cNvPr id="5" name="Рисунок 4" descr="1288899345347274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357298"/>
            <a:ext cx="4286248" cy="514353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686800" cy="6664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по обучению пению во второй группе раннего возраста следующие: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7686700" cy="402594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приучить прислушиваться к мелодии и словам песни, узнавать их;</a:t>
            </a:r>
          </a:p>
          <a:p>
            <a:r>
              <a:rPr lang="ru-RU" b="1" dirty="0" smtClean="0"/>
              <a:t>побуждать ребенка подпевать взрослому, воспроизводя отдельные слова;</a:t>
            </a:r>
          </a:p>
          <a:p>
            <a:r>
              <a:rPr lang="ru-RU" b="1" dirty="0" smtClean="0"/>
              <a:t>развивать первоначальные певческие реакции.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r>
              <a:rPr lang="ru-RU" b="1" u="sng" dirty="0" smtClean="0"/>
              <a:t>Третий год жизни. 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У детей этого года жизни уже есть небольшой музыкальный опыт, они знают несколько музыкальных произведений - радуются, когда их слышат. </a:t>
            </a:r>
          </a:p>
          <a:p>
            <a:r>
              <a:rPr lang="ru-RU" dirty="0" smtClean="0"/>
              <a:t>Так как мышление детей конкретно, они воспринимают музыку образно — считают, что она про кого-то или про что-то рассказывает. Поэтому слушание песен часто сопровождается показом игрушки.</a:t>
            </a:r>
          </a:p>
          <a:p>
            <a:r>
              <a:rPr lang="ru-RU" dirty="0" smtClean="0"/>
              <a:t> Ребенок этого возраста пробует подпевать отдельные слова и слоги при пении педагога.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2143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по обучению пению в 1 младшей группе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4714884"/>
            <a:ext cx="8215338" cy="18573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развивать певческие интонации;</a:t>
            </a:r>
          </a:p>
          <a:p>
            <a:r>
              <a:rPr lang="ru-RU" dirty="0" smtClean="0"/>
              <a:t>подпевать отдельные слоги и слова песни, подражать воспитателю;</a:t>
            </a:r>
          </a:p>
          <a:p>
            <a:r>
              <a:rPr lang="ru-RU" dirty="0" smtClean="0"/>
              <a:t>привлекать внимание к содержанию песен, создавать эмоциональный интерес к пению.</a:t>
            </a:r>
          </a:p>
          <a:p>
            <a:endParaRPr lang="ru-RU" dirty="0"/>
          </a:p>
        </p:txBody>
      </p:sp>
      <p:pic>
        <p:nvPicPr>
          <p:cNvPr id="4" name="Рисунок 3" descr="noty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5" y="2527811"/>
            <a:ext cx="7072362" cy="461596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8071 L -0.00625 -0.413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3169 L -0.00261 -0.364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34 -0.0185 L 0.10434 -0.35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Четвертый год жизни. 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 сравнению с предыдущей группой дети этого возраста более работоспособны.</a:t>
            </a:r>
          </a:p>
          <a:p>
            <a:r>
              <a:rPr lang="ru-RU" b="1" dirty="0" smtClean="0"/>
              <a:t>Запас слов у них увеличивается, но еще не все звуки они произносят чисто. </a:t>
            </a:r>
          </a:p>
          <a:p>
            <a:r>
              <a:rPr lang="ru-RU" b="1" dirty="0" smtClean="0"/>
              <a:t>Слуховое внимание неустойчиво, хотя дети могут узнавать знакомые песни. </a:t>
            </a:r>
          </a:p>
          <a:p>
            <a:r>
              <a:rPr lang="ru-RU" b="1" dirty="0" smtClean="0"/>
              <a:t>Певческие голоса не сформированы, дыхание поверхностно, прерывисто.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r>
              <a:rPr lang="ru-RU" b="1" u="sng" dirty="0" smtClean="0"/>
              <a:t>Пятый год жизни. 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Внимание детей этого возраста становится более устойчивым.</a:t>
            </a:r>
          </a:p>
          <a:p>
            <a:r>
              <a:rPr lang="ru-RU" dirty="0" smtClean="0"/>
              <a:t>Совершенствуется зрительное и слуховое восприятие. </a:t>
            </a:r>
          </a:p>
          <a:p>
            <a:r>
              <a:rPr lang="ru-RU" dirty="0" smtClean="0"/>
              <a:t>Увеличивается запас слов, речь становится более связной и последовательной. Повышается способность откликаться на содержание песни.</a:t>
            </a:r>
          </a:p>
          <a:p>
            <a:r>
              <a:rPr lang="ru-RU" dirty="0" smtClean="0"/>
              <a:t> Дети этого возраста улавливают ритмический рисунок мелодии, тембр голоса, силу звучания, узнают и запоминают песни, пытаются передать их выразительные интонации. </a:t>
            </a:r>
          </a:p>
          <a:p>
            <a:r>
              <a:rPr lang="ru-RU" dirty="0" smtClean="0"/>
              <a:t>Музыкальный язык песен становится более красочным и разнообразным. Возрастают певческие возможности детей. Дыхание становится более глубоким и продолжительным.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1404</Words>
  <Application>Microsoft Office PowerPoint</Application>
  <PresentationFormat>Экран (4:3)</PresentationFormat>
  <Paragraphs>122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Яркая</vt:lpstr>
      <vt:lpstr>ОБУЧЕНИЕ ПЕНИЮ В РАЗНЫХ ПО ВОЗРАСТУ ГРУППАХ.</vt:lpstr>
      <vt:lpstr>ОБУЧЕНИЕ ПЕНИЮ В РАЗНЫХ ПО ВОЗРАСТУ ГРУППАХ.</vt:lpstr>
      <vt:lpstr>Первый год жизни. </vt:lpstr>
      <vt:lpstr>Второй год жизни. </vt:lpstr>
      <vt:lpstr>Задачи по обучению пению во второй группе раннего возраста следующие: </vt:lpstr>
      <vt:lpstr>Третий год жизни. </vt:lpstr>
      <vt:lpstr>Задачи по обучению пению в 1 младшей группе : </vt:lpstr>
      <vt:lpstr>Четвертый год жизни. </vt:lpstr>
      <vt:lpstr>Пятый год жизни. </vt:lpstr>
      <vt:lpstr>задачи по обучению пению в средней группе следующие: </vt:lpstr>
      <vt:lpstr>Шестой год жизни. </vt:lpstr>
      <vt:lpstr>Обучая пению детей старшей группы, педагог выполняет следующие задачи:</vt:lpstr>
      <vt:lpstr>Седьмой год жизни. </vt:lpstr>
      <vt:lpstr>в подготовительной к школе группе детей обучают: </vt:lpstr>
      <vt:lpstr>Слайд 15</vt:lpstr>
      <vt:lpstr>ПЕСЕННЫЙ РЕПЕРТУАР И ТРЕБОВАНИЯ К ЕГО ПОДБОРУ </vt:lpstr>
      <vt:lpstr>Слайд 17</vt:lpstr>
      <vt:lpstr>Ребенок не раз обращал внимание на сезонные изменения в природе: он замечал пожелтевшие листья, хмурое небо, ранние закаты. </vt:lpstr>
      <vt:lpstr> Очень любят дети музыкальные произведения, возникшие на основе интонаций, взятых из окружающей жизни.  С особым удовольствием они прислушиваются в мелодии к хорошо знакомым им интонациям кукования кукушки, построенным на интервале большой терции. Обращают внимание на изобразительные моменты, передающие щебет птиц.</vt:lpstr>
      <vt:lpstr>Дети любят песни, в которых слышат имитации звучания знакомых инструментов: барабана, трубы, струнных. </vt:lpstr>
      <vt:lpstr>Основное в музыке - выражение чувств, настроений, эмоций. </vt:lpstr>
      <vt:lpstr> </vt:lpstr>
      <vt:lpstr>Песни, которые предлагаются детям во всех группах, должны быть высокохудожественными, познавательными в отношении содержания текста. </vt:lpstr>
      <vt:lpstr>При выборе песен музыкальный руководитель преследует, прежде всего, </vt:lpstr>
      <vt:lpstr>Песни должны отвечать дидактическим требованиям:</vt:lpstr>
      <vt:lpstr>При выборе песен надо исходить из: </vt:lpstr>
      <vt:lpstr>Спасибо  за 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Натуся</dc:creator>
  <cp:lastModifiedBy>user</cp:lastModifiedBy>
  <cp:revision>30</cp:revision>
  <dcterms:created xsi:type="dcterms:W3CDTF">2011-01-17T14:43:51Z</dcterms:created>
  <dcterms:modified xsi:type="dcterms:W3CDTF">2014-11-04T07:07:19Z</dcterms:modified>
</cp:coreProperties>
</file>